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77" r:id="rId3"/>
    <p:sldId id="272" r:id="rId4"/>
    <p:sldId id="257" r:id="rId5"/>
    <p:sldId id="270" r:id="rId6"/>
    <p:sldId id="258" r:id="rId7"/>
    <p:sldId id="273" r:id="rId8"/>
    <p:sldId id="268" r:id="rId9"/>
    <p:sldId id="275" r:id="rId10"/>
    <p:sldId id="260" r:id="rId11"/>
    <p:sldId id="276" r:id="rId12"/>
    <p:sldId id="261" r:id="rId13"/>
    <p:sldId id="274" r:id="rId14"/>
    <p:sldId id="259" r:id="rId15"/>
    <p:sldId id="278" r:id="rId16"/>
    <p:sldId id="262" r:id="rId17"/>
    <p:sldId id="279" r:id="rId18"/>
    <p:sldId id="280" r:id="rId19"/>
    <p:sldId id="263" r:id="rId20"/>
    <p:sldId id="264" r:id="rId21"/>
    <p:sldId id="271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86020" autoAdjust="0"/>
  </p:normalViewPr>
  <p:slideViewPr>
    <p:cSldViewPr showGuides="1">
      <p:cViewPr varScale="1">
        <p:scale>
          <a:sx n="64" d="100"/>
          <a:sy n="64" d="100"/>
        </p:scale>
        <p:origin x="-4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75303-73ED-42F4-B75D-8CEEE2E354AC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59F17FC-ED29-4987-9B76-7AE7AEA1EF0F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во-первых, в характере решаемых задач: они неизвестны только детям.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DA792-D8BA-4221-92FC-800A3C430CE0}" type="parTrans" cxnId="{8C97EBD7-8EB8-4BF6-A923-BD82C781B8F2}">
      <dgm:prSet/>
      <dgm:spPr/>
      <dgm:t>
        <a:bodyPr/>
        <a:lstStyle/>
        <a:p>
          <a:endParaRPr lang="ru-RU"/>
        </a:p>
      </dgm:t>
    </dgm:pt>
    <dgm:pt modelId="{D5F542DE-5DE1-44EE-ABC3-EE532BD4AFD1}" type="sibTrans" cxnId="{8C97EBD7-8EB8-4BF6-A923-BD82C781B8F2}">
      <dgm:prSet/>
      <dgm:spPr/>
      <dgm:t>
        <a:bodyPr/>
        <a:lstStyle/>
        <a:p>
          <a:endParaRPr lang="ru-RU"/>
        </a:p>
      </dgm:t>
    </dgm:pt>
    <dgm:pt modelId="{EA985CE6-E50C-44DB-B540-B95CD3F94442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во-вторых, в процессе этих опытов не происходит научных открытий, а формируются элементарные понятия и умозаключения.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2FF0BE-0D36-427F-934B-9E3CFC41C5EC}" type="parTrans" cxnId="{A73BEBE6-2414-4AF6-9E31-A6E5548C732C}">
      <dgm:prSet/>
      <dgm:spPr/>
      <dgm:t>
        <a:bodyPr/>
        <a:lstStyle/>
        <a:p>
          <a:endParaRPr lang="ru-RU"/>
        </a:p>
      </dgm:t>
    </dgm:pt>
    <dgm:pt modelId="{C82E3E13-C439-4376-A0C5-C2A7EEED9295}" type="sibTrans" cxnId="{A73BEBE6-2414-4AF6-9E31-A6E5548C732C}">
      <dgm:prSet/>
      <dgm:spPr/>
      <dgm:t>
        <a:bodyPr/>
        <a:lstStyle/>
        <a:p>
          <a:endParaRPr lang="ru-RU"/>
        </a:p>
      </dgm:t>
    </dgm:pt>
    <dgm:pt modelId="{500B9010-567A-42DC-9E5E-A1E9CA0BE61E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в-третьих, в такой работе используется обычное бытовое и игровое оборудование (одноразовая посуда, целлофановые пакеты и т.д.). 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35B916-65E4-4362-BFD5-09FD2F68168F}" type="parTrans" cxnId="{ABBFAD1F-C7CF-47EF-A2C2-A52CE88BC551}">
      <dgm:prSet/>
      <dgm:spPr/>
      <dgm:t>
        <a:bodyPr/>
        <a:lstStyle/>
        <a:p>
          <a:endParaRPr lang="ru-RU"/>
        </a:p>
      </dgm:t>
    </dgm:pt>
    <dgm:pt modelId="{5DBFE14F-2513-4E84-A8E4-89F572C7FEB5}" type="sibTrans" cxnId="{ABBFAD1F-C7CF-47EF-A2C2-A52CE88BC551}">
      <dgm:prSet/>
      <dgm:spPr/>
      <dgm:t>
        <a:bodyPr/>
        <a:lstStyle/>
        <a:p>
          <a:endParaRPr lang="ru-RU"/>
        </a:p>
      </dgm:t>
    </dgm:pt>
    <dgm:pt modelId="{BB043A5D-1F50-4587-88AB-FEF1791646A9}" type="pres">
      <dgm:prSet presAssocID="{52C75303-73ED-42F4-B75D-8CEEE2E354A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CF732-032D-4385-95E2-1B14FB464A4D}" type="pres">
      <dgm:prSet presAssocID="{B59F17FC-ED29-4987-9B76-7AE7AEA1EF0F}" presName="composite" presStyleCnt="0"/>
      <dgm:spPr/>
    </dgm:pt>
    <dgm:pt modelId="{BED6D198-3738-4EE6-9AE2-489EC968718E}" type="pres">
      <dgm:prSet presAssocID="{B59F17FC-ED29-4987-9B76-7AE7AEA1EF0F}" presName="imgShp" presStyleLbl="fgImgPlace1" presStyleIdx="0" presStyleCnt="3"/>
      <dgm:spPr/>
    </dgm:pt>
    <dgm:pt modelId="{B8D633F1-4D9A-453B-BC6F-8F86A973450D}" type="pres">
      <dgm:prSet presAssocID="{B59F17FC-ED29-4987-9B76-7AE7AEA1EF0F}" presName="txShp" presStyleLbl="node1" presStyleIdx="0" presStyleCnt="3" custScaleY="101511" custLinFactNeighborX="493" custLinFactNeighborY="65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8E680-B4E6-4890-85AC-18E30F6D70AA}" type="pres">
      <dgm:prSet presAssocID="{D5F542DE-5DE1-44EE-ABC3-EE532BD4AFD1}" presName="spacing" presStyleCnt="0"/>
      <dgm:spPr/>
    </dgm:pt>
    <dgm:pt modelId="{25AA14FC-6DAA-4433-8483-00FB3BAC1888}" type="pres">
      <dgm:prSet presAssocID="{EA985CE6-E50C-44DB-B540-B95CD3F94442}" presName="composite" presStyleCnt="0"/>
      <dgm:spPr/>
    </dgm:pt>
    <dgm:pt modelId="{B303DD25-BCB9-44E9-951D-9C687AFBD9B8}" type="pres">
      <dgm:prSet presAssocID="{EA985CE6-E50C-44DB-B540-B95CD3F94442}" presName="imgShp" presStyleLbl="fgImgPlace1" presStyleIdx="1" presStyleCnt="3"/>
      <dgm:spPr/>
    </dgm:pt>
    <dgm:pt modelId="{E745D70F-F484-4578-AC7B-E898FAF14E13}" type="pres">
      <dgm:prSet presAssocID="{EA985CE6-E50C-44DB-B540-B95CD3F94442}" presName="txShp" presStyleLbl="node1" presStyleIdx="1" presStyleCnt="3" custLinFactNeighborX="-746" custLinFactNeighborY="59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B762B-D067-4D2C-8C23-0234E7C15E13}" type="pres">
      <dgm:prSet presAssocID="{C82E3E13-C439-4376-A0C5-C2A7EEED9295}" presName="spacing" presStyleCnt="0"/>
      <dgm:spPr/>
    </dgm:pt>
    <dgm:pt modelId="{25BB8B3C-8ACF-4D62-AA49-4A1AE58EEDB9}" type="pres">
      <dgm:prSet presAssocID="{500B9010-567A-42DC-9E5E-A1E9CA0BE61E}" presName="composite" presStyleCnt="0"/>
      <dgm:spPr/>
    </dgm:pt>
    <dgm:pt modelId="{FDAF320F-0A6F-4D17-BF11-5B0EB405E083}" type="pres">
      <dgm:prSet presAssocID="{500B9010-567A-42DC-9E5E-A1E9CA0BE61E}" presName="imgShp" presStyleLbl="fgImgPlace1" presStyleIdx="2" presStyleCnt="3"/>
      <dgm:spPr/>
    </dgm:pt>
    <dgm:pt modelId="{7A002839-467A-4405-8850-D0D0503FA914}" type="pres">
      <dgm:prSet presAssocID="{500B9010-567A-42DC-9E5E-A1E9CA0BE61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3A34ED-5734-4A2C-94F6-104F5BB7B5A5}" type="presOf" srcId="{500B9010-567A-42DC-9E5E-A1E9CA0BE61E}" destId="{7A002839-467A-4405-8850-D0D0503FA914}" srcOrd="0" destOrd="0" presId="urn:microsoft.com/office/officeart/2005/8/layout/vList3"/>
    <dgm:cxn modelId="{8C97EBD7-8EB8-4BF6-A923-BD82C781B8F2}" srcId="{52C75303-73ED-42F4-B75D-8CEEE2E354AC}" destId="{B59F17FC-ED29-4987-9B76-7AE7AEA1EF0F}" srcOrd="0" destOrd="0" parTransId="{9AFDA792-D8BA-4221-92FC-800A3C430CE0}" sibTransId="{D5F542DE-5DE1-44EE-ABC3-EE532BD4AFD1}"/>
    <dgm:cxn modelId="{55EA0E58-3DE7-427D-8172-796435F6AD76}" type="presOf" srcId="{B59F17FC-ED29-4987-9B76-7AE7AEA1EF0F}" destId="{B8D633F1-4D9A-453B-BC6F-8F86A973450D}" srcOrd="0" destOrd="0" presId="urn:microsoft.com/office/officeart/2005/8/layout/vList3"/>
    <dgm:cxn modelId="{ABBFAD1F-C7CF-47EF-A2C2-A52CE88BC551}" srcId="{52C75303-73ED-42F4-B75D-8CEEE2E354AC}" destId="{500B9010-567A-42DC-9E5E-A1E9CA0BE61E}" srcOrd="2" destOrd="0" parTransId="{A135B916-65E4-4362-BFD5-09FD2F68168F}" sibTransId="{5DBFE14F-2513-4E84-A8E4-89F572C7FEB5}"/>
    <dgm:cxn modelId="{E663E3CD-D224-439A-A597-D871F2AB0D05}" type="presOf" srcId="{52C75303-73ED-42F4-B75D-8CEEE2E354AC}" destId="{BB043A5D-1F50-4587-88AB-FEF1791646A9}" srcOrd="0" destOrd="0" presId="urn:microsoft.com/office/officeart/2005/8/layout/vList3"/>
    <dgm:cxn modelId="{A73BEBE6-2414-4AF6-9E31-A6E5548C732C}" srcId="{52C75303-73ED-42F4-B75D-8CEEE2E354AC}" destId="{EA985CE6-E50C-44DB-B540-B95CD3F94442}" srcOrd="1" destOrd="0" parTransId="{932FF0BE-0D36-427F-934B-9E3CFC41C5EC}" sibTransId="{C82E3E13-C439-4376-A0C5-C2A7EEED9295}"/>
    <dgm:cxn modelId="{5F89CA09-997D-4AB4-BD06-2A8269334023}" type="presOf" srcId="{EA985CE6-E50C-44DB-B540-B95CD3F94442}" destId="{E745D70F-F484-4578-AC7B-E898FAF14E13}" srcOrd="0" destOrd="0" presId="urn:microsoft.com/office/officeart/2005/8/layout/vList3"/>
    <dgm:cxn modelId="{DCBFBDB7-653E-468C-B4F7-C10EF88BEF89}" type="presParOf" srcId="{BB043A5D-1F50-4587-88AB-FEF1791646A9}" destId="{F73CF732-032D-4385-95E2-1B14FB464A4D}" srcOrd="0" destOrd="0" presId="urn:microsoft.com/office/officeart/2005/8/layout/vList3"/>
    <dgm:cxn modelId="{E918F605-D47B-40A5-BC72-17BA103CA647}" type="presParOf" srcId="{F73CF732-032D-4385-95E2-1B14FB464A4D}" destId="{BED6D198-3738-4EE6-9AE2-489EC968718E}" srcOrd="0" destOrd="0" presId="urn:microsoft.com/office/officeart/2005/8/layout/vList3"/>
    <dgm:cxn modelId="{00D79F87-3C4A-467B-8B15-DB5A0034A67E}" type="presParOf" srcId="{F73CF732-032D-4385-95E2-1B14FB464A4D}" destId="{B8D633F1-4D9A-453B-BC6F-8F86A973450D}" srcOrd="1" destOrd="0" presId="urn:microsoft.com/office/officeart/2005/8/layout/vList3"/>
    <dgm:cxn modelId="{60A78886-0B6C-4AFD-8B3F-2E40CD327769}" type="presParOf" srcId="{BB043A5D-1F50-4587-88AB-FEF1791646A9}" destId="{9BC8E680-B4E6-4890-85AC-18E30F6D70AA}" srcOrd="1" destOrd="0" presId="urn:microsoft.com/office/officeart/2005/8/layout/vList3"/>
    <dgm:cxn modelId="{BB45B3E7-284E-4A3D-84FC-DCC19D6D9EEF}" type="presParOf" srcId="{BB043A5D-1F50-4587-88AB-FEF1791646A9}" destId="{25AA14FC-6DAA-4433-8483-00FB3BAC1888}" srcOrd="2" destOrd="0" presId="urn:microsoft.com/office/officeart/2005/8/layout/vList3"/>
    <dgm:cxn modelId="{895CC2E0-B6E6-4B3F-8A8E-603D9087D762}" type="presParOf" srcId="{25AA14FC-6DAA-4433-8483-00FB3BAC1888}" destId="{B303DD25-BCB9-44E9-951D-9C687AFBD9B8}" srcOrd="0" destOrd="0" presId="urn:microsoft.com/office/officeart/2005/8/layout/vList3"/>
    <dgm:cxn modelId="{05DC2D3D-7CC0-4DC7-B3B5-5F5411BC421A}" type="presParOf" srcId="{25AA14FC-6DAA-4433-8483-00FB3BAC1888}" destId="{E745D70F-F484-4578-AC7B-E898FAF14E13}" srcOrd="1" destOrd="0" presId="urn:microsoft.com/office/officeart/2005/8/layout/vList3"/>
    <dgm:cxn modelId="{F6336048-E67E-4EA3-81E0-802C0626D979}" type="presParOf" srcId="{BB043A5D-1F50-4587-88AB-FEF1791646A9}" destId="{ED7B762B-D067-4D2C-8C23-0234E7C15E13}" srcOrd="3" destOrd="0" presId="urn:microsoft.com/office/officeart/2005/8/layout/vList3"/>
    <dgm:cxn modelId="{B93F6580-139F-4B85-80AB-56E94F07AA8D}" type="presParOf" srcId="{BB043A5D-1F50-4587-88AB-FEF1791646A9}" destId="{25BB8B3C-8ACF-4D62-AA49-4A1AE58EEDB9}" srcOrd="4" destOrd="0" presId="urn:microsoft.com/office/officeart/2005/8/layout/vList3"/>
    <dgm:cxn modelId="{7CB6EDE8-5BF2-4026-BCF8-6711CFA00973}" type="presParOf" srcId="{25BB8B3C-8ACF-4D62-AA49-4A1AE58EEDB9}" destId="{FDAF320F-0A6F-4D17-BF11-5B0EB405E083}" srcOrd="0" destOrd="0" presId="urn:microsoft.com/office/officeart/2005/8/layout/vList3"/>
    <dgm:cxn modelId="{6047DCE1-714D-4C8E-9D88-1353F3EEA66C}" type="presParOf" srcId="{25BB8B3C-8ACF-4D62-AA49-4A1AE58EEDB9}" destId="{7A002839-467A-4405-8850-D0D0503FA9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50B058-EA56-4837-9AA6-5CB41ABDB822}" type="doc">
      <dgm:prSet loTypeId="urn:microsoft.com/office/officeart/2005/8/layout/vList5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760DEFA8-564A-4BA7-999B-DBD133A48293}">
      <dgm:prSet/>
      <dgm:spPr/>
      <dgm:t>
        <a:bodyPr/>
        <a:lstStyle/>
        <a:p>
          <a:pPr rtl="0"/>
          <a:r>
            <a:rPr lang="ru-RU" smtClean="0"/>
            <a:t>Основным методом в деятельности по экспериментированию у детей младшего дошкольного возраста,  я выбрала  проведение элементарных опытов. Их элементарность заключается:</a:t>
          </a:r>
          <a:endParaRPr lang="ru-RU"/>
        </a:p>
      </dgm:t>
    </dgm:pt>
    <dgm:pt modelId="{5295E8DE-DA40-435D-A1C1-4DF39D5D5F74}" type="parTrans" cxnId="{4290ADD7-87C0-42B0-826D-DCE0D2AEC73E}">
      <dgm:prSet/>
      <dgm:spPr/>
      <dgm:t>
        <a:bodyPr/>
        <a:lstStyle/>
        <a:p>
          <a:endParaRPr lang="ru-RU"/>
        </a:p>
      </dgm:t>
    </dgm:pt>
    <dgm:pt modelId="{1358EC2B-FD21-43C1-A347-7D80C8BC7E13}" type="sibTrans" cxnId="{4290ADD7-87C0-42B0-826D-DCE0D2AEC73E}">
      <dgm:prSet/>
      <dgm:spPr/>
      <dgm:t>
        <a:bodyPr/>
        <a:lstStyle/>
        <a:p>
          <a:endParaRPr lang="ru-RU"/>
        </a:p>
      </dgm:t>
    </dgm:pt>
    <dgm:pt modelId="{D8D68FAC-C721-4B9E-8C05-C07EB5239997}" type="pres">
      <dgm:prSet presAssocID="{BF50B058-EA56-4837-9AA6-5CB41ABDB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114A8-1776-4747-B61F-E315BB12687C}" type="pres">
      <dgm:prSet presAssocID="{760DEFA8-564A-4BA7-999B-DBD133A48293}" presName="linNode" presStyleCnt="0"/>
      <dgm:spPr/>
    </dgm:pt>
    <dgm:pt modelId="{DFB81DE7-4491-4A15-998D-5CAC0E2B7EE3}" type="pres">
      <dgm:prSet presAssocID="{760DEFA8-564A-4BA7-999B-DBD133A48293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90ADD7-87C0-42B0-826D-DCE0D2AEC73E}" srcId="{BF50B058-EA56-4837-9AA6-5CB41ABDB822}" destId="{760DEFA8-564A-4BA7-999B-DBD133A48293}" srcOrd="0" destOrd="0" parTransId="{5295E8DE-DA40-435D-A1C1-4DF39D5D5F74}" sibTransId="{1358EC2B-FD21-43C1-A347-7D80C8BC7E13}"/>
    <dgm:cxn modelId="{FAC91C94-E1B3-4BC7-9320-157AD54F8C8C}" type="presOf" srcId="{760DEFA8-564A-4BA7-999B-DBD133A48293}" destId="{DFB81DE7-4491-4A15-998D-5CAC0E2B7EE3}" srcOrd="0" destOrd="0" presId="urn:microsoft.com/office/officeart/2005/8/layout/vList5"/>
    <dgm:cxn modelId="{685D53AC-2DAE-44E1-91FA-EA616902BF0F}" type="presOf" srcId="{BF50B058-EA56-4837-9AA6-5CB41ABDB822}" destId="{D8D68FAC-C721-4B9E-8C05-C07EB5239997}" srcOrd="0" destOrd="0" presId="urn:microsoft.com/office/officeart/2005/8/layout/vList5"/>
    <dgm:cxn modelId="{6D0C5B9F-084A-48D6-AAC2-F76D836AF62D}" type="presParOf" srcId="{D8D68FAC-C721-4B9E-8C05-C07EB5239997}" destId="{D7E114A8-1776-4747-B61F-E315BB12687C}" srcOrd="0" destOrd="0" presId="urn:microsoft.com/office/officeart/2005/8/layout/vList5"/>
    <dgm:cxn modelId="{CABB667D-3F01-40B0-B8C7-AB741681A45E}" type="presParOf" srcId="{D7E114A8-1776-4747-B61F-E315BB12687C}" destId="{DFB81DE7-4491-4A15-998D-5CAC0E2B7EE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ABB97C-CA23-43C2-95CC-18005668373B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063C8D6-4B55-449E-8C9A-86D44A657FF3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7030A0"/>
              </a:solidFill>
            </a:rPr>
            <a:t>Семинар-практикум</a:t>
          </a:r>
          <a:endParaRPr lang="ru-RU" sz="2400" dirty="0">
            <a:solidFill>
              <a:srgbClr val="7030A0"/>
            </a:solidFill>
          </a:endParaRPr>
        </a:p>
      </dgm:t>
    </dgm:pt>
    <dgm:pt modelId="{0E89C5AB-B015-4B38-BC51-2194063A6922}" type="parTrans" cxnId="{EE90D8D5-4499-404C-8C45-264F8FDC15B0}">
      <dgm:prSet/>
      <dgm:spPr/>
      <dgm:t>
        <a:bodyPr/>
        <a:lstStyle/>
        <a:p>
          <a:endParaRPr lang="ru-RU"/>
        </a:p>
      </dgm:t>
    </dgm:pt>
    <dgm:pt modelId="{B405A165-87F6-438A-A69E-D86E34262B71}" type="sibTrans" cxnId="{EE90D8D5-4499-404C-8C45-264F8FDC15B0}">
      <dgm:prSet/>
      <dgm:spPr/>
      <dgm:t>
        <a:bodyPr/>
        <a:lstStyle/>
        <a:p>
          <a:endParaRPr lang="ru-RU"/>
        </a:p>
      </dgm:t>
    </dgm:pt>
    <dgm:pt modelId="{A95EBAB5-C75B-4686-A4C5-B75AFE008385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7030A0"/>
              </a:solidFill>
            </a:rPr>
            <a:t>Консультация</a:t>
          </a:r>
          <a:endParaRPr lang="ru-RU" sz="2400" dirty="0">
            <a:solidFill>
              <a:srgbClr val="7030A0"/>
            </a:solidFill>
          </a:endParaRPr>
        </a:p>
      </dgm:t>
    </dgm:pt>
    <dgm:pt modelId="{1E4169AB-6C3D-4BF0-BD37-9D3AE4324B19}" type="parTrans" cxnId="{6B3C60DE-9A11-446B-BD34-A20748868F57}">
      <dgm:prSet/>
      <dgm:spPr/>
      <dgm:t>
        <a:bodyPr/>
        <a:lstStyle/>
        <a:p>
          <a:endParaRPr lang="ru-RU"/>
        </a:p>
      </dgm:t>
    </dgm:pt>
    <dgm:pt modelId="{30F856BD-C54E-44A3-A72E-BA59489A0A50}" type="sibTrans" cxnId="{6B3C60DE-9A11-446B-BD34-A20748868F57}">
      <dgm:prSet/>
      <dgm:spPr/>
      <dgm:t>
        <a:bodyPr/>
        <a:lstStyle/>
        <a:p>
          <a:endParaRPr lang="ru-RU"/>
        </a:p>
      </dgm:t>
    </dgm:pt>
    <dgm:pt modelId="{0597B674-38E3-4DA1-BE51-B5A7F4B5C8F7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7030A0"/>
              </a:solidFill>
            </a:rPr>
            <a:t>Создание фотоальбома</a:t>
          </a:r>
          <a:endParaRPr lang="ru-RU" sz="2400" dirty="0">
            <a:solidFill>
              <a:srgbClr val="7030A0"/>
            </a:solidFill>
          </a:endParaRPr>
        </a:p>
      </dgm:t>
    </dgm:pt>
    <dgm:pt modelId="{4C4A72EA-6336-4DFE-B01B-B606812027A2}" type="parTrans" cxnId="{D9223B42-0C74-474B-BE0A-4403B1BA5E4F}">
      <dgm:prSet/>
      <dgm:spPr/>
      <dgm:t>
        <a:bodyPr/>
        <a:lstStyle/>
        <a:p>
          <a:endParaRPr lang="ru-RU"/>
        </a:p>
      </dgm:t>
    </dgm:pt>
    <dgm:pt modelId="{2FE8CD47-0BBE-44B4-9F58-DF4A4BA73B5B}" type="sibTrans" cxnId="{D9223B42-0C74-474B-BE0A-4403B1BA5E4F}">
      <dgm:prSet/>
      <dgm:spPr/>
      <dgm:t>
        <a:bodyPr/>
        <a:lstStyle/>
        <a:p>
          <a:endParaRPr lang="ru-RU"/>
        </a:p>
      </dgm:t>
    </dgm:pt>
    <dgm:pt modelId="{541D971B-73AB-4572-ADCC-64F380C46F41}">
      <dgm:prSet custT="1"/>
      <dgm:spPr/>
      <dgm:t>
        <a:bodyPr/>
        <a:lstStyle/>
        <a:p>
          <a:pPr rtl="0"/>
          <a:r>
            <a:rPr lang="ru-RU" sz="2400" b="1" dirty="0" smtClean="0">
              <a:solidFill>
                <a:srgbClr val="7030A0"/>
              </a:solidFill>
            </a:rPr>
            <a:t>Родительское собрание</a:t>
          </a:r>
          <a:endParaRPr lang="ru-RU" sz="2400" dirty="0">
            <a:solidFill>
              <a:srgbClr val="7030A0"/>
            </a:solidFill>
          </a:endParaRPr>
        </a:p>
      </dgm:t>
    </dgm:pt>
    <dgm:pt modelId="{94952ED3-0FF3-41CA-9FEF-EC86E91F7F9C}" type="parTrans" cxnId="{689F5D2A-98BB-4572-935D-F410E0BADC5F}">
      <dgm:prSet/>
      <dgm:spPr/>
      <dgm:t>
        <a:bodyPr/>
        <a:lstStyle/>
        <a:p>
          <a:endParaRPr lang="ru-RU"/>
        </a:p>
      </dgm:t>
    </dgm:pt>
    <dgm:pt modelId="{6E0E9A3E-7455-4EB8-A9EC-C508C65D9FD2}" type="sibTrans" cxnId="{689F5D2A-98BB-4572-935D-F410E0BADC5F}">
      <dgm:prSet/>
      <dgm:spPr/>
      <dgm:t>
        <a:bodyPr/>
        <a:lstStyle/>
        <a:p>
          <a:endParaRPr lang="ru-RU"/>
        </a:p>
      </dgm:t>
    </dgm:pt>
    <dgm:pt modelId="{6A3B0ADD-19E5-4CAC-93C5-A6DC5D91A84F}" type="pres">
      <dgm:prSet presAssocID="{49ABB97C-CA23-43C2-95CC-18005668373B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142CC0-0D5F-40B0-8578-CAB6E3909381}" type="pres">
      <dgm:prSet presAssocID="{49ABB97C-CA23-43C2-95CC-18005668373B}" presName="diamond" presStyleLbl="bgShp" presStyleIdx="0" presStyleCnt="1" custScaleX="118234"/>
      <dgm:spPr/>
    </dgm:pt>
    <dgm:pt modelId="{4F2AB379-C735-400B-9FFE-4FBC7575D7ED}" type="pres">
      <dgm:prSet presAssocID="{49ABB97C-CA23-43C2-95CC-18005668373B}" presName="quad1" presStyleLbl="node1" presStyleIdx="0" presStyleCnt="4" custScaleX="164335" custScaleY="93832" custLinFactNeighborX="-38115" custLinFactNeighborY="-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9D6E3-003F-424F-8DCA-DDE693606268}" type="pres">
      <dgm:prSet presAssocID="{49ABB97C-CA23-43C2-95CC-18005668373B}" presName="quad2" presStyleLbl="node1" presStyleIdx="1" presStyleCnt="4" custScaleX="166831" custScaleY="93832" custLinFactNeighborX="46016" custLinFactNeighborY="-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C736AE-8DC8-4059-928E-23E0B6E008E0}" type="pres">
      <dgm:prSet presAssocID="{49ABB97C-CA23-43C2-95CC-18005668373B}" presName="quad3" presStyleLbl="node1" presStyleIdx="2" presStyleCnt="4" custScaleX="168306" custScaleY="100208" custLinFactNeighborX="-39594" custLinFactNeighborY="-27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2ED05-25AE-479B-8C07-F202C4BC07C2}" type="pres">
      <dgm:prSet presAssocID="{49ABB97C-CA23-43C2-95CC-18005668373B}" presName="quad4" presStyleLbl="node1" presStyleIdx="3" presStyleCnt="4" custScaleX="176229" custLinFactNeighborX="50715" custLinFactNeighborY="-3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90D8D5-4499-404C-8C45-264F8FDC15B0}" srcId="{49ABB97C-CA23-43C2-95CC-18005668373B}" destId="{A063C8D6-4B55-449E-8C9A-86D44A657FF3}" srcOrd="0" destOrd="0" parTransId="{0E89C5AB-B015-4B38-BC51-2194063A6922}" sibTransId="{B405A165-87F6-438A-A69E-D86E34262B71}"/>
    <dgm:cxn modelId="{689F5D2A-98BB-4572-935D-F410E0BADC5F}" srcId="{49ABB97C-CA23-43C2-95CC-18005668373B}" destId="{541D971B-73AB-4572-ADCC-64F380C46F41}" srcOrd="3" destOrd="0" parTransId="{94952ED3-0FF3-41CA-9FEF-EC86E91F7F9C}" sibTransId="{6E0E9A3E-7455-4EB8-A9EC-C508C65D9FD2}"/>
    <dgm:cxn modelId="{6AB72F2F-E686-4785-83B9-D58CA80BBEF5}" type="presOf" srcId="{A063C8D6-4B55-449E-8C9A-86D44A657FF3}" destId="{4F2AB379-C735-400B-9FFE-4FBC7575D7ED}" srcOrd="0" destOrd="0" presId="urn:microsoft.com/office/officeart/2005/8/layout/matrix3"/>
    <dgm:cxn modelId="{17C4D562-E324-44BF-98F8-A7AE0F4CCBC0}" type="presOf" srcId="{0597B674-38E3-4DA1-BE51-B5A7F4B5C8F7}" destId="{EAC736AE-8DC8-4059-928E-23E0B6E008E0}" srcOrd="0" destOrd="0" presId="urn:microsoft.com/office/officeart/2005/8/layout/matrix3"/>
    <dgm:cxn modelId="{6B3C60DE-9A11-446B-BD34-A20748868F57}" srcId="{49ABB97C-CA23-43C2-95CC-18005668373B}" destId="{A95EBAB5-C75B-4686-A4C5-B75AFE008385}" srcOrd="1" destOrd="0" parTransId="{1E4169AB-6C3D-4BF0-BD37-9D3AE4324B19}" sibTransId="{30F856BD-C54E-44A3-A72E-BA59489A0A50}"/>
    <dgm:cxn modelId="{63C45922-BD8B-4B4F-88AB-62B79FB9A68E}" type="presOf" srcId="{541D971B-73AB-4572-ADCC-64F380C46F41}" destId="{9FA2ED05-25AE-479B-8C07-F202C4BC07C2}" srcOrd="0" destOrd="0" presId="urn:microsoft.com/office/officeart/2005/8/layout/matrix3"/>
    <dgm:cxn modelId="{6FB63778-C3FE-49C7-BBBC-0345949EF527}" type="presOf" srcId="{49ABB97C-CA23-43C2-95CC-18005668373B}" destId="{6A3B0ADD-19E5-4CAC-93C5-A6DC5D91A84F}" srcOrd="0" destOrd="0" presId="urn:microsoft.com/office/officeart/2005/8/layout/matrix3"/>
    <dgm:cxn modelId="{D9223B42-0C74-474B-BE0A-4403B1BA5E4F}" srcId="{49ABB97C-CA23-43C2-95CC-18005668373B}" destId="{0597B674-38E3-4DA1-BE51-B5A7F4B5C8F7}" srcOrd="2" destOrd="0" parTransId="{4C4A72EA-6336-4DFE-B01B-B606812027A2}" sibTransId="{2FE8CD47-0BBE-44B4-9F58-DF4A4BA73B5B}"/>
    <dgm:cxn modelId="{862D3A10-1586-457C-950E-435DC8EFFB78}" type="presOf" srcId="{A95EBAB5-C75B-4686-A4C5-B75AFE008385}" destId="{F439D6E3-003F-424F-8DCA-DDE693606268}" srcOrd="0" destOrd="0" presId="urn:microsoft.com/office/officeart/2005/8/layout/matrix3"/>
    <dgm:cxn modelId="{550270FE-DFEF-4E86-9517-EB308A595BBE}" type="presParOf" srcId="{6A3B0ADD-19E5-4CAC-93C5-A6DC5D91A84F}" destId="{01142CC0-0D5F-40B0-8578-CAB6E3909381}" srcOrd="0" destOrd="0" presId="urn:microsoft.com/office/officeart/2005/8/layout/matrix3"/>
    <dgm:cxn modelId="{62ACFA73-A36E-43FD-8276-A1F6948E4600}" type="presParOf" srcId="{6A3B0ADD-19E5-4CAC-93C5-A6DC5D91A84F}" destId="{4F2AB379-C735-400B-9FFE-4FBC7575D7ED}" srcOrd="1" destOrd="0" presId="urn:microsoft.com/office/officeart/2005/8/layout/matrix3"/>
    <dgm:cxn modelId="{F2E41F57-214E-4349-B209-85393A4A2633}" type="presParOf" srcId="{6A3B0ADD-19E5-4CAC-93C5-A6DC5D91A84F}" destId="{F439D6E3-003F-424F-8DCA-DDE693606268}" srcOrd="2" destOrd="0" presId="urn:microsoft.com/office/officeart/2005/8/layout/matrix3"/>
    <dgm:cxn modelId="{4EB78029-E74F-41F9-99B0-11DB1A59A388}" type="presParOf" srcId="{6A3B0ADD-19E5-4CAC-93C5-A6DC5D91A84F}" destId="{EAC736AE-8DC8-4059-928E-23E0B6E008E0}" srcOrd="3" destOrd="0" presId="urn:microsoft.com/office/officeart/2005/8/layout/matrix3"/>
    <dgm:cxn modelId="{0E703532-7A19-4FFB-A0F6-2E5601D02F38}" type="presParOf" srcId="{6A3B0ADD-19E5-4CAC-93C5-A6DC5D91A84F}" destId="{9FA2ED05-25AE-479B-8C07-F202C4BC07C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633F1-4D9A-453B-BC6F-8F86A973450D}">
      <dsp:nvSpPr>
        <dsp:cNvPr id="0" name=""/>
        <dsp:cNvSpPr/>
      </dsp:nvSpPr>
      <dsp:spPr>
        <a:xfrm rot="10800000">
          <a:off x="1835689" y="72005"/>
          <a:ext cx="6080760" cy="1112930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во-первых, в характере решаемых задач: они неизвестны только детям.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113921" y="72005"/>
        <a:ext cx="5802528" cy="1112930"/>
      </dsp:txXfrm>
    </dsp:sp>
    <dsp:sp modelId="{BED6D198-3738-4EE6-9AE2-489EC968718E}">
      <dsp:nvSpPr>
        <dsp:cNvPr id="0" name=""/>
        <dsp:cNvSpPr/>
      </dsp:nvSpPr>
      <dsp:spPr>
        <a:xfrm>
          <a:off x="1257528" y="8399"/>
          <a:ext cx="1096364" cy="1096364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5D70F-F484-4578-AC7B-E898FAF14E13}">
      <dsp:nvSpPr>
        <dsp:cNvPr id="0" name=""/>
        <dsp:cNvSpPr/>
      </dsp:nvSpPr>
      <dsp:spPr>
        <a:xfrm rot="10800000">
          <a:off x="1760348" y="1505335"/>
          <a:ext cx="6080760" cy="1096364"/>
        </a:xfrm>
        <a:prstGeom prst="homePlate">
          <a:avLst/>
        </a:prstGeom>
        <a:solidFill>
          <a:schemeClr val="accent5">
            <a:hueOff val="-1475053"/>
            <a:satOff val="1430"/>
            <a:lumOff val="-254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во-вторых, в процессе этих опытов не происходит научных открытий, а формируются элементарные понятия и умозаключения.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34439" y="1505335"/>
        <a:ext cx="5806669" cy="1096364"/>
      </dsp:txXfrm>
    </dsp:sp>
    <dsp:sp modelId="{B303DD25-BCB9-44E9-951D-9C687AFBD9B8}">
      <dsp:nvSpPr>
        <dsp:cNvPr id="0" name=""/>
        <dsp:cNvSpPr/>
      </dsp:nvSpPr>
      <dsp:spPr>
        <a:xfrm>
          <a:off x="1257528" y="1440320"/>
          <a:ext cx="1096364" cy="1096364"/>
        </a:xfrm>
        <a:prstGeom prst="ellipse">
          <a:avLst/>
        </a:prstGeom>
        <a:solidFill>
          <a:schemeClr val="accent5">
            <a:tint val="50000"/>
            <a:hueOff val="-1723411"/>
            <a:satOff val="1163"/>
            <a:lumOff val="-67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02839-467A-4405-8850-D0D0503FA914}">
      <dsp:nvSpPr>
        <dsp:cNvPr id="0" name=""/>
        <dsp:cNvSpPr/>
      </dsp:nvSpPr>
      <dsp:spPr>
        <a:xfrm rot="10800000">
          <a:off x="1805711" y="2863958"/>
          <a:ext cx="6080760" cy="1096364"/>
        </a:xfrm>
        <a:prstGeom prst="homePlate">
          <a:avLst/>
        </a:prstGeom>
        <a:solidFill>
          <a:schemeClr val="accent5">
            <a:hueOff val="-2950106"/>
            <a:satOff val="2861"/>
            <a:lumOff val="-509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3466" tIns="68580" rIns="128016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в-третьих, в такой работе используется обычное бытовое и игровое оборудование (одноразовая посуда, целлофановые пакеты и т.д.). 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079802" y="2863958"/>
        <a:ext cx="5806669" cy="1096364"/>
      </dsp:txXfrm>
    </dsp:sp>
    <dsp:sp modelId="{FDAF320F-0A6F-4D17-BF11-5B0EB405E083}">
      <dsp:nvSpPr>
        <dsp:cNvPr id="0" name=""/>
        <dsp:cNvSpPr/>
      </dsp:nvSpPr>
      <dsp:spPr>
        <a:xfrm>
          <a:off x="1257528" y="2863958"/>
          <a:ext cx="1096364" cy="1096364"/>
        </a:xfrm>
        <a:prstGeom prst="ellipse">
          <a:avLst/>
        </a:prstGeom>
        <a:solidFill>
          <a:schemeClr val="accent5">
            <a:tint val="50000"/>
            <a:hueOff val="-3446821"/>
            <a:satOff val="2326"/>
            <a:lumOff val="-134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81DE7-4491-4A15-998D-5CAC0E2B7EE3}">
      <dsp:nvSpPr>
        <dsp:cNvPr id="0" name=""/>
        <dsp:cNvSpPr/>
      </dsp:nvSpPr>
      <dsp:spPr>
        <a:xfrm>
          <a:off x="4215" y="0"/>
          <a:ext cx="8632528" cy="923330"/>
        </a:xfrm>
        <a:prstGeom prst="round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Основным методом в деятельности по экспериментированию у детей младшего дошкольного возраста,  я выбрала  проведение элементарных опытов. Их элементарность заключается:</a:t>
          </a:r>
          <a:endParaRPr lang="ru-RU" sz="1800" kern="1200"/>
        </a:p>
      </dsp:txBody>
      <dsp:txXfrm>
        <a:off x="49288" y="45073"/>
        <a:ext cx="8542382" cy="8331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42CC0-0D5F-40B0-8578-CAB6E3909381}">
      <dsp:nvSpPr>
        <dsp:cNvPr id="0" name=""/>
        <dsp:cNvSpPr/>
      </dsp:nvSpPr>
      <dsp:spPr>
        <a:xfrm>
          <a:off x="1368144" y="0"/>
          <a:ext cx="6300207" cy="532859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2AB379-C735-400B-9FFE-4FBC7575D7ED}">
      <dsp:nvSpPr>
        <dsp:cNvPr id="0" name=""/>
        <dsp:cNvSpPr/>
      </dsp:nvSpPr>
      <dsp:spPr>
        <a:xfrm>
          <a:off x="899591" y="504054"/>
          <a:ext cx="3415129" cy="194997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Семинар-практикум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994781" y="599244"/>
        <a:ext cx="3224749" cy="1759590"/>
      </dsp:txXfrm>
    </dsp:sp>
    <dsp:sp modelId="{F439D6E3-003F-424F-8DCA-DDE693606268}">
      <dsp:nvSpPr>
        <dsp:cNvPr id="0" name=""/>
        <dsp:cNvSpPr/>
      </dsp:nvSpPr>
      <dsp:spPr>
        <a:xfrm>
          <a:off x="4860034" y="504054"/>
          <a:ext cx="3466999" cy="1949970"/>
        </a:xfrm>
        <a:prstGeom prst="roundRect">
          <a:avLst/>
        </a:prstGeom>
        <a:solidFill>
          <a:schemeClr val="accent4">
            <a:hueOff val="6134423"/>
            <a:satOff val="-1518"/>
            <a:lumOff val="307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Консультация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4955224" y="599244"/>
        <a:ext cx="3276619" cy="1759590"/>
      </dsp:txXfrm>
    </dsp:sp>
    <dsp:sp modelId="{EAC736AE-8DC8-4059-928E-23E0B6E008E0}">
      <dsp:nvSpPr>
        <dsp:cNvPr id="0" name=""/>
        <dsp:cNvSpPr/>
      </dsp:nvSpPr>
      <dsp:spPr>
        <a:xfrm>
          <a:off x="827594" y="2736307"/>
          <a:ext cx="3497652" cy="2082473"/>
        </a:xfrm>
        <a:prstGeom prst="roundRect">
          <a:avLst/>
        </a:prstGeom>
        <a:solidFill>
          <a:schemeClr val="accent4">
            <a:hueOff val="12268846"/>
            <a:satOff val="-3037"/>
            <a:lumOff val="614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Создание фотоальбома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929252" y="2837965"/>
        <a:ext cx="3294336" cy="1879157"/>
      </dsp:txXfrm>
    </dsp:sp>
    <dsp:sp modelId="{9FA2ED05-25AE-479B-8C07-F202C4BC07C2}">
      <dsp:nvSpPr>
        <dsp:cNvPr id="0" name=""/>
        <dsp:cNvSpPr/>
      </dsp:nvSpPr>
      <dsp:spPr>
        <a:xfrm>
          <a:off x="4860034" y="2736307"/>
          <a:ext cx="3662304" cy="2078150"/>
        </a:xfrm>
        <a:prstGeom prst="roundRect">
          <a:avLst/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7030A0"/>
              </a:solidFill>
            </a:rPr>
            <a:t>Родительское собрание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4961481" y="2837754"/>
        <a:ext cx="3459410" cy="18752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DF185-A969-4354-BCC8-A2B587EAA8E4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8F366-3F1A-4A69-BE38-778916B25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25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772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Воспитатель</a:t>
            </a:r>
            <a:r>
              <a:rPr lang="ru-RU" b="1" baseline="0" dirty="0" smtClean="0"/>
              <a:t>  Саковец Е.В.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859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6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767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229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269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99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D8F366-3F1A-4A69-BE38-778916B259AE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88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37722B-697A-4248-8982-ECF7BC654EA7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4F90F27-ACE0-49B3-88F8-EEEE17C8CF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8509" y="188640"/>
            <a:ext cx="7086982" cy="1872208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«МАЛЕНЬКИЕ ИССЛЕДОВАТЕЛИ»</a:t>
            </a:r>
            <a:br>
              <a:rPr lang="ru-RU" sz="3200" b="1" dirty="0" smtClean="0">
                <a:solidFill>
                  <a:srgbClr val="7030A0"/>
                </a:solidFill>
              </a:rPr>
            </a:br>
            <a:r>
              <a:rPr lang="ru-RU" sz="1600" b="1" dirty="0" smtClean="0">
                <a:solidFill>
                  <a:srgbClr val="7030A0"/>
                </a:solidFill>
              </a:rPr>
              <a:t>(ПОЗНАВАТЕЛЬНО-ИССЛЕДОВАТЕЛЬСКАЯ ДЕЯТЕЛЬНОСТЬ ДЕТЕЙ 1 МЛАДШЕЙ ГРУППЫ)</a:t>
            </a:r>
            <a:endParaRPr lang="ru-RU" sz="16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747964"/>
          </a:xfrm>
        </p:spPr>
        <p:txBody>
          <a:bodyPr/>
          <a:lstStyle/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Из опыта работы Саковец Е.В., воспитатель МБДОУ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</a:rPr>
              <a:t>г. Мценска «Детский сад № 14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algn="ctr"/>
            <a:endParaRPr lang="ru-RU" sz="1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2018-2019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уч.г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пк\Desktop\Кате к отчету по исслед деят\Катины фото\SUNP0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1_html_e60fbc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2355" y="5180713"/>
            <a:ext cx="2811586" cy="1571612"/>
          </a:xfrm>
          <a:prstGeom prst="rect">
            <a:avLst/>
          </a:prstGeom>
        </p:spPr>
      </p:pic>
      <p:pic>
        <p:nvPicPr>
          <p:cNvPr id="6" name="Рисунок 5" descr="3004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4942575"/>
            <a:ext cx="1809750" cy="1809750"/>
          </a:xfrm>
          <a:prstGeom prst="rect">
            <a:avLst/>
          </a:prstGeom>
        </p:spPr>
      </p:pic>
      <p:pic>
        <p:nvPicPr>
          <p:cNvPr id="4" name="Picture 2" descr="1191269172_c4124k1y_previe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" y="188641"/>
            <a:ext cx="109257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2486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260648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ИГРЫ С ВОДОЙ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62486"/>
            <a:ext cx="2554445" cy="405143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Камушки;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Трубочки;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Поролон;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Перышки;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Черпачки.</a:t>
            </a:r>
          </a:p>
        </p:txBody>
      </p:sp>
      <p:pic>
        <p:nvPicPr>
          <p:cNvPr id="2050" name="Picture 2" descr="C:\Users\пк\Desktop\Кате к отчету по исслед деят\Катины фото\SUNP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601" y="105273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Кате к отчету по исслед деят\Катины фото\SUNP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к\Desktop\hello_html_299f3bf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45024"/>
            <a:ext cx="2726064" cy="27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пк\Desktop\Кате к отчету по исслед деят\Катины фото\deti-issleduyut-svoystva-vody-600x3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155925" cy="226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5173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5" y="332656"/>
            <a:ext cx="8268410" cy="6201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18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125113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ИГРЫ  С  ПЕСКОМ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2194405" cy="4861999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с песком и водой показали, что они не только приносят детям радость, но и развивают целый спектр умений и способностей, развивают моторику движений рук, тактильные чувства, воображение, мышление, фантазию, речь. </a:t>
            </a:r>
          </a:p>
          <a:p>
            <a:endParaRPr lang="ru-RU" dirty="0"/>
          </a:p>
        </p:txBody>
      </p:sp>
      <p:pic>
        <p:nvPicPr>
          <p:cNvPr id="2050" name="Picture 2" descr="C:\Users\пк\Desktop\Катины фото\SUNP00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1268760"/>
            <a:ext cx="3323861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к\Desktop\Катины фото\SUNP00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781" y="2515208"/>
            <a:ext cx="3486219" cy="261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Катины фото\SUNP00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5" y="4114650"/>
            <a:ext cx="3395868" cy="25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8127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0012-012-Opyty-s-vozdukh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548680"/>
            <a:ext cx="824440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653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732240" y="1424986"/>
            <a:ext cx="2088232" cy="1703766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«Где находится воздух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пк\Desktop\Кате к отчету по исслед деят\Катины фото\SUNP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16" y="297806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Кате к отчету по исслед деят\Катины фото\SUNP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276869"/>
            <a:ext cx="3696411" cy="27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Кате к отчету по исслед деят\Катины фото\SUNP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13466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к\Desktop\0009-007-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598530" cy="18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83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к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802300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45680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пк\Desktop\3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32902"/>
            <a:ext cx="3583832" cy="26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524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ИГРЫ  С  КАМЕШКАМИ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772816"/>
            <a:ext cx="2736304" cy="48245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Свойство камня: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и маленькие,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тяжелые и легкие,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тонут,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шершавые и гладки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обследования: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осматривание,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ощупывание,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поглаживание рукой,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постукивание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пк\Desktop\Кате к отчету по исслед деят\Катины фото\deti-issleduyut-svoystva-vody-600x3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10" y="980728"/>
            <a:ext cx="3732644" cy="210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esktop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03238"/>
            <a:ext cx="3189213" cy="239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3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3983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23891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bumaga_myatyy_fon_69778_2560x1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21" y="476672"/>
            <a:ext cx="837295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пк\Desktop\a8c0b964f5f8b1a416ca7855463589fb--maste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1039"/>
            <a:ext cx="4430266" cy="3321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932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Катины фото\SUNP0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70" y="100427"/>
            <a:ext cx="4265016" cy="319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к\Desktop\Катины фото\SUNP01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98115"/>
            <a:ext cx="4268098" cy="320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пк\Desktop\Катины фото\SUNP01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69" y="3541409"/>
            <a:ext cx="4260055" cy="3195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к\Desktop\a8c0b964f5f8b1a416ca7855463589fb--master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12113" cy="330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31346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88640"/>
            <a:ext cx="7125113" cy="924475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ИГРЫ  С  ПРИРОДНЫМ  МАТЕРИАЛОМ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2554445" cy="4104456"/>
          </a:xfrm>
        </p:spPr>
        <p:txBody>
          <a:bodyPr/>
          <a:lstStyle/>
          <a:p>
            <a:r>
              <a:rPr lang="ru-RU" sz="20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Природный материал: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Шишки,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Рябина,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Желуди,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Каштаны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рупы</a:t>
            </a:r>
            <a:endParaRPr lang="ru-RU" dirty="0"/>
          </a:p>
        </p:txBody>
      </p:sp>
      <p:pic>
        <p:nvPicPr>
          <p:cNvPr id="4098" name="Picture 2" descr="C:\Users\пк\Desktop\Фото экспериментирование\SUNP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87164"/>
            <a:ext cx="3199707" cy="239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к\Desktop\Фото экспериментирование\SUNP00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497208"/>
            <a:ext cx="3070723" cy="230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к\Desktop\Фото экспериментирование\SUNP00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1968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5620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4" y="2636912"/>
            <a:ext cx="7125112" cy="4051437"/>
          </a:xfrm>
        </p:spPr>
        <p:txBody>
          <a:bodyPr>
            <a:normAutofit fontScale="925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Н.Н.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Поддъяков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отметил: "В течение многих лет мы искали истинную детскую деятельность, которая интенсивно развивается на протяжении дошкольного детства без помощи взрослого и даже вопреки его действиям. Такой деятельностью оказалось детское экспериментирование, которое направлено на получение сведений о физических свойствах того или иного предмета или явления. По мере накопления знаний об исследуемом явлении ребенок получает возможность ставить себе новые, все более сложные цели".</a:t>
            </a:r>
          </a:p>
          <a:p>
            <a:endParaRPr lang="ru-RU" dirty="0"/>
          </a:p>
        </p:txBody>
      </p:sp>
      <p:pic>
        <p:nvPicPr>
          <p:cNvPr id="2051" name="Picture 3" descr="C:\Users\пк\Desktop\Картинки для презентаций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8" y="181040"/>
            <a:ext cx="3347864" cy="251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89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187624" y="34673"/>
            <a:ext cx="7117180" cy="1162079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ВЗАИМОДЕЙСТВИЕ  С  РОДИТЕЛЯМИ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922430894"/>
              </p:ext>
            </p:extLst>
          </p:nvPr>
        </p:nvGraphicFramePr>
        <p:xfrm>
          <a:off x="0" y="1340768"/>
          <a:ext cx="903649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11813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3" y="19653"/>
            <a:ext cx="7125113" cy="92447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ВЗАИМОДЕЙСТВИЕ С РОДИТЕЛЯМИ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7999"/>
          </a:xfrm>
        </p:spPr>
        <p:txBody>
          <a:bodyPr/>
          <a:lstStyle/>
          <a:p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482821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61" y="950263"/>
            <a:ext cx="3723558" cy="2792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16394" y="1238603"/>
            <a:ext cx="428409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ИССЛЕДОВАТЕЛЬСКАЯ ДЕЯТЕЛЬНОСТЬ </a:t>
            </a:r>
            <a:br>
              <a:rPr lang="ru-RU" b="1" dirty="0"/>
            </a:br>
            <a:r>
              <a:rPr lang="ru-RU" b="1" dirty="0"/>
              <a:t>МЛАДШИХ ДОШКОЛЬНИКОВ</a:t>
            </a:r>
          </a:p>
          <a:p>
            <a:endParaRPr lang="ru-RU" b="1" dirty="0"/>
          </a:p>
          <a:p>
            <a:pPr algn="ctr"/>
            <a:r>
              <a:rPr lang="ru-RU" sz="1600" b="1" dirty="0"/>
              <a:t>Для родительского собрания</a:t>
            </a:r>
          </a:p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sz="1400" b="1" dirty="0"/>
              <a:t>Из опыта работы Саковец Е.В.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05582"/>
            <a:ext cx="4062534" cy="283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751" y="4130524"/>
            <a:ext cx="3921516" cy="2538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6623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616" y="1412776"/>
            <a:ext cx="82816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 ВНИМАНИЕ!!!</a:t>
            </a:r>
          </a:p>
          <a:p>
            <a:pPr algn="ctr"/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ЭКСПЕРИМЕНТИРУЙТЕ  ВМЕСТЕ  С  ДЕТЬМИ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8043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260" y="332656"/>
            <a:ext cx="8403479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Библиография</a:t>
            </a:r>
          </a:p>
          <a:p>
            <a:r>
              <a:rPr lang="ru-RU" b="1" dirty="0" smtClean="0"/>
              <a:t>                                                                                </a:t>
            </a:r>
            <a:endParaRPr lang="ru-RU" b="1" dirty="0"/>
          </a:p>
          <a:p>
            <a:endParaRPr lang="ru-RU" dirty="0"/>
          </a:p>
          <a:p>
            <a:pPr lvl="0"/>
            <a:r>
              <a:rPr lang="ru-RU" dirty="0" smtClean="0"/>
              <a:t>1. </a:t>
            </a:r>
            <a:r>
              <a:rPr lang="ru-RU" dirty="0" err="1" smtClean="0"/>
              <a:t>Поддъяков</a:t>
            </a:r>
            <a:r>
              <a:rPr lang="ru-RU" dirty="0" smtClean="0"/>
              <a:t> </a:t>
            </a:r>
            <a:r>
              <a:rPr lang="ru-RU" dirty="0"/>
              <a:t>Н.Н. Сенсация: открытие новой ведущей деятельности // педагогический вестник. 1997. №1. с.6.</a:t>
            </a:r>
          </a:p>
          <a:p>
            <a:pPr lvl="0"/>
            <a:r>
              <a:rPr lang="ru-RU" dirty="0" smtClean="0"/>
              <a:t>2. </a:t>
            </a:r>
            <a:r>
              <a:rPr lang="ru-RU" dirty="0" err="1" smtClean="0"/>
              <a:t>Поддьяков</a:t>
            </a:r>
            <a:r>
              <a:rPr lang="ru-RU" dirty="0" smtClean="0"/>
              <a:t> </a:t>
            </a:r>
            <a:r>
              <a:rPr lang="ru-RU" dirty="0"/>
              <a:t>А.Н. Мышление дошкольников в процессе экспериментирования со сложными объектами. // Вопросы психологии – 1996 - №4</a:t>
            </a:r>
          </a:p>
          <a:p>
            <a:pPr lvl="0"/>
            <a:r>
              <a:rPr lang="ru-RU" dirty="0" smtClean="0"/>
              <a:t>3. Иванова </a:t>
            </a:r>
            <a:r>
              <a:rPr lang="ru-RU" dirty="0"/>
              <a:t>А.И. Детское экспериментирование как метод обучения./ Управление ДОУ, № 4, 2004, с. 84 – 92</a:t>
            </a:r>
          </a:p>
          <a:p>
            <a:pPr lvl="0"/>
            <a:r>
              <a:rPr lang="ru-RU" dirty="0" smtClean="0"/>
              <a:t>4. Организация </a:t>
            </a:r>
            <a:r>
              <a:rPr lang="ru-RU" dirty="0"/>
              <a:t>экспериментальной деятельности дошкольников. /Под ред. Л.Н. Прохоровой. – М.: АРКТИ, 2004</a:t>
            </a:r>
          </a:p>
          <a:p>
            <a:pPr lvl="0"/>
            <a:r>
              <a:rPr lang="ru-RU" dirty="0" smtClean="0"/>
              <a:t>5. Прохорова </a:t>
            </a:r>
            <a:r>
              <a:rPr lang="ru-RU" dirty="0"/>
              <a:t>Л.Н. Организация экспериментальной деятельности дошкольников. Методические рекомендации. - М.: АРКТИ, 2004.</a:t>
            </a:r>
          </a:p>
          <a:p>
            <a:pPr lvl="0"/>
            <a:r>
              <a:rPr lang="ru-RU" dirty="0" smtClean="0"/>
              <a:t>6. Соловьева </a:t>
            </a:r>
            <a:r>
              <a:rPr lang="ru-RU" dirty="0"/>
              <a:t>Е. Как организовать поисковую деятельность детей. / Дошкольное воспитание. N 1, 2005 </a:t>
            </a:r>
          </a:p>
          <a:p>
            <a:pPr lvl="0"/>
            <a:r>
              <a:rPr lang="ru-RU" dirty="0" smtClean="0"/>
              <a:t>7. Чехонина </a:t>
            </a:r>
            <a:r>
              <a:rPr lang="ru-RU" dirty="0"/>
              <a:t>О. Экспериментирование как основной вид поисковой деятельности // Дошкольное воспитание, 2007.№6. С.13-16.</a:t>
            </a:r>
          </a:p>
          <a:p>
            <a:pPr lvl="0"/>
            <a:r>
              <a:rPr lang="ru-RU" dirty="0" smtClean="0"/>
              <a:t>8. Карасёвой </a:t>
            </a:r>
            <a:r>
              <a:rPr lang="ru-RU" dirty="0"/>
              <a:t>М.В., воспитателя МДОУ  №2 г. Мичуринска  Статья «Организация исследовательской деятельности в ДОУ»</a:t>
            </a:r>
          </a:p>
          <a:p>
            <a:pPr lvl="0"/>
            <a:r>
              <a:rPr lang="ru-RU" dirty="0" smtClean="0"/>
              <a:t>9. Материалы </a:t>
            </a:r>
            <a:r>
              <a:rPr lang="ru-RU" dirty="0"/>
              <a:t>Интернет-сайтов</a:t>
            </a:r>
          </a:p>
          <a:p>
            <a:r>
              <a:rPr lang="ru-RU" dirty="0"/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552"/>
            <a:ext cx="1562100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271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116632"/>
            <a:ext cx="7125113" cy="45719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426115"/>
            <a:ext cx="8712968" cy="482453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моей работы: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x-none" sz="31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сферы детей младшего дошкольного возраста через включение в процесс экспериментирования</a:t>
            </a:r>
            <a:r>
              <a:rPr lang="x-none" sz="31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</a:t>
            </a: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 познавательной деятельности у детей раннего возраста.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способам обследования материала.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действовать с различными материалами.</a:t>
            </a:r>
          </a:p>
          <a:p>
            <a:pPr marL="457200" lvl="0" indent="-457200">
              <a:buFont typeface="Wingdings" panose="05000000000000000000" pitchFamily="2" charset="2"/>
              <a:buChar char="Ø"/>
            </a:pPr>
            <a:r>
              <a:rPr lang="ru-RU" sz="3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навык практического экспериментирования с разными предметами из разных материалов.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476672"/>
            <a:ext cx="583264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Цель. Задачи</a:t>
            </a:r>
            <a:r>
              <a:rPr lang="ru-RU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9685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117178" cy="146880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– исследовательская деятельность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9859013"/>
              </p:ext>
            </p:extLst>
          </p:nvPr>
        </p:nvGraphicFramePr>
        <p:xfrm>
          <a:off x="0" y="2708920"/>
          <a:ext cx="9144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84422985"/>
              </p:ext>
            </p:extLst>
          </p:nvPr>
        </p:nvGraphicFramePr>
        <p:xfrm>
          <a:off x="228720" y="1484784"/>
          <a:ext cx="864096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Стрелка вниз 6"/>
          <p:cNvSpPr/>
          <p:nvPr/>
        </p:nvSpPr>
        <p:spPr>
          <a:xfrm flipH="1">
            <a:off x="4572000" y="2420888"/>
            <a:ext cx="288031" cy="36004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572000" y="3933056"/>
            <a:ext cx="288031" cy="288032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572000" y="5233254"/>
            <a:ext cx="288031" cy="33962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01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460" y="188640"/>
            <a:ext cx="7123080" cy="99648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РППС:</a:t>
            </a:r>
            <a:b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экспериментирования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529" y="1268760"/>
            <a:ext cx="3384376" cy="5328592"/>
          </a:xfrm>
        </p:spPr>
        <p:txBody>
          <a:bodyPr>
            <a:normAutofit lnSpcReduction="10000"/>
          </a:bodyPr>
          <a:lstStyle/>
          <a:p>
            <a:r>
              <a:rPr lang="ru-RU" sz="1900" b="1" dirty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Атрибутика:</a:t>
            </a:r>
            <a:r>
              <a:rPr lang="ru-RU" sz="1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совочки,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ведерки,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формочки,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кораблики,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черпачки,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камушки,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ракушки,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пробки,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песок,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семена: (каштан, косточки, орехи, шишки).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779912" y="1124744"/>
            <a:ext cx="5112568" cy="554461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1026" name="Picture 2" descr="C:\Users\пк\Desktop\Кате к отчету по исслед деят\Катины фото\638f514788c742a48f289543519eced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94885"/>
            <a:ext cx="3068571" cy="230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Кате к отчету по исслед деят\Катины фото\detsad-176613-1396766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120364" cy="234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964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к\Desktop\Катины фото\detsad-176613-13967664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" y="0"/>
            <a:ext cx="91330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Desktop\Катины фото\SUNP00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430" y="335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Desktop\Катины фото\SUNP0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3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5687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832" y="201939"/>
            <a:ext cx="7125113" cy="924475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МЕТОДИЧЕСКИЙ МАТЕРИАЛ ДЛЯ РАБОТЫ С ДЕТЬМИ</a:t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" y="769536"/>
            <a:ext cx="2894586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2" y="1193407"/>
            <a:ext cx="2374954" cy="243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96752"/>
            <a:ext cx="4834880" cy="245799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645913" y="16285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Перспективный план исследовательской деятельности в 1 младшей </a:t>
            </a:r>
            <a:r>
              <a:rPr lang="ru-RU" b="1" dirty="0" smtClean="0">
                <a:solidFill>
                  <a:schemeClr val="bg1"/>
                </a:solidFill>
              </a:rPr>
              <a:t>группе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0615" y="2883767"/>
            <a:ext cx="29225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Воспитатель  Саковец Е.В.</a:t>
            </a:r>
          </a:p>
        </p:txBody>
      </p:sp>
      <p:pic>
        <p:nvPicPr>
          <p:cNvPr id="8" name="Picture 2" descr="C:\Users\пк\Desktop\Кате к отчету по исслед деят\Катины фото\hello_html_529645f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2908896" cy="218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C:\Users\%D0%BF%D0%BA\Desktop\i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7072"/>
            <a:ext cx="2004256" cy="26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9357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0002-002-opyty-s-vodoj_5a7022ab33a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2" y="310344"/>
            <a:ext cx="8316416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974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391</TotalTime>
  <Words>614</Words>
  <Application>Microsoft Office PowerPoint</Application>
  <PresentationFormat>Экран (4:3)</PresentationFormat>
  <Paragraphs>106</Paragraphs>
  <Slides>22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Spring</vt:lpstr>
      <vt:lpstr>«МАЛЕНЬКИЕ ИССЛЕДОВАТЕЛИ» (ПОЗНАВАТЕЛЬНО-ИССЛЕДОВАТЕЛЬСКАЯ ДЕЯТЕЛЬНОСТЬ ДЕТЕЙ 1 МЛАДШЕЙ ГРУППЫ)</vt:lpstr>
      <vt:lpstr>Презентация PowerPoint</vt:lpstr>
      <vt:lpstr>Презентация PowerPoint</vt:lpstr>
      <vt:lpstr>Презентация PowerPoint</vt:lpstr>
      <vt:lpstr>Познавательно – исследовательская деятельность</vt:lpstr>
      <vt:lpstr>РППС: Центр экспериментирования</vt:lpstr>
      <vt:lpstr>Презентация PowerPoint</vt:lpstr>
      <vt:lpstr>МЕТОДИЧЕСКИЙ МАТЕРИАЛ ДЛЯ РАБОТЫ С ДЕТЬМИ </vt:lpstr>
      <vt:lpstr>Презентация PowerPoint</vt:lpstr>
      <vt:lpstr>ИГРЫ С ВОДОЙ</vt:lpstr>
      <vt:lpstr>Презентация PowerPoint</vt:lpstr>
      <vt:lpstr>ИГРЫ  С  ПЕСКОМ</vt:lpstr>
      <vt:lpstr>Презентация PowerPoint</vt:lpstr>
      <vt:lpstr>Презентация PowerPoint</vt:lpstr>
      <vt:lpstr>Презентация PowerPoint</vt:lpstr>
      <vt:lpstr>ИГРЫ  С  КАМЕШКАМИ</vt:lpstr>
      <vt:lpstr>Презентация PowerPoint</vt:lpstr>
      <vt:lpstr>Презентация PowerPoint</vt:lpstr>
      <vt:lpstr>ИГРЫ  С  ПРИРОДНЫМ  МАТЕРИАЛОМ</vt:lpstr>
      <vt:lpstr>ВЗАИМОДЕЙСТВИЕ  С  РОДИТЕЛЯМИ</vt:lpstr>
      <vt:lpstr>ВЗАИМОДЕЙСТВИЕ С РОДИТЕЛЯМИ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</dc:creator>
  <cp:lastModifiedBy>пк</cp:lastModifiedBy>
  <cp:revision>55</cp:revision>
  <dcterms:created xsi:type="dcterms:W3CDTF">2019-03-30T07:54:22Z</dcterms:created>
  <dcterms:modified xsi:type="dcterms:W3CDTF">2021-03-18T07:19:27Z</dcterms:modified>
</cp:coreProperties>
</file>